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3"/>
  </p:sldMasterIdLst>
  <p:notesMasterIdLst>
    <p:notesMasterId r:id="rId16"/>
  </p:notesMasterIdLst>
  <p:sldIdLst>
    <p:sldId id="256" r:id="rId4"/>
    <p:sldId id="268" r:id="rId5"/>
    <p:sldId id="269" r:id="rId6"/>
    <p:sldId id="279" r:id="rId7"/>
    <p:sldId id="294" r:id="rId8"/>
    <p:sldId id="281" r:id="rId9"/>
    <p:sldId id="293" r:id="rId10"/>
    <p:sldId id="270" r:id="rId11"/>
    <p:sldId id="295" r:id="rId12"/>
    <p:sldId id="297" r:id="rId13"/>
    <p:sldId id="29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88FD"/>
    <a:srgbClr val="3333FF"/>
    <a:srgbClr val="1CADE4"/>
    <a:srgbClr val="FA9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B0C1-B47F-4B2B-930E-B0F028087DBC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26622-CA73-4A94-858D-03192785E5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5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5A78D150-3D5B-3F2F-D6B6-3564335182A5}"/>
              </a:ext>
            </a:extLst>
          </p:cNvPr>
          <p:cNvSpPr/>
          <p:nvPr userDrawn="1"/>
        </p:nvSpPr>
        <p:spPr>
          <a:xfrm>
            <a:off x="0" y="2113995"/>
            <a:ext cx="12192000" cy="82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0" y="2285999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83190" y="6479580"/>
            <a:ext cx="2154143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03428"/>
            <a:ext cx="5901459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quarto&#10;&#10;Descrição gerada automaticamente">
            <a:extLst>
              <a:ext uri="{FF2B5EF4-FFF2-40B4-BE49-F238E27FC236}">
                <a16:creationId xmlns:a16="http://schemas.microsoft.com/office/drawing/2014/main" id="{C5ABB295-5837-DF8B-422C-7CFCF6B94E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6361" y="241260"/>
            <a:ext cx="1040400" cy="1605338"/>
          </a:xfrm>
          <a:prstGeom prst="rect">
            <a:avLst/>
          </a:prstGeom>
        </p:spPr>
      </p:pic>
      <p:pic>
        <p:nvPicPr>
          <p:cNvPr id="9" name="Imagem 8" descr="Uma imagem contendo cadeira, mesa&#10;&#10;Descrição gerada automaticamente">
            <a:extLst>
              <a:ext uri="{FF2B5EF4-FFF2-40B4-BE49-F238E27FC236}">
                <a16:creationId xmlns:a16="http://schemas.microsoft.com/office/drawing/2014/main" id="{C78A5285-C529-D9A0-258B-C61912875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0184" y="147182"/>
            <a:ext cx="2069416" cy="17934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8D880F-0C8F-20BB-B80F-2CB9816002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29600" y="434823"/>
            <a:ext cx="3733045" cy="12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9">
            <a:extLst>
              <a:ext uri="{FF2B5EF4-FFF2-40B4-BE49-F238E27FC236}">
                <a16:creationId xmlns:a16="http://schemas.microsoft.com/office/drawing/2014/main" id="{3E72F6C6-CB6A-92C8-BF6D-9E380B17D932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33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B53A7-3209-46A6-9454-F38EAC8F11E7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FBCE13-D2CA-B14C-97E6-C51382683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66" y="5916233"/>
            <a:ext cx="69542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35996-4467-627F-ED53-E972BDBAD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Acompanhamento EQUIPE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48F30332-446E-7369-C7DF-2E16C5E5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REUNIÃO 24/08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9B67AD3-F541-2D3D-CEAF-75EC237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6135C-FEA0-C23F-04BF-74B7EA32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89" y="2397967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B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72815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=216,5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9" y="4777038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5FC7C46E-8A51-AEA3-1110-33898C572A7C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9F2A6C9-571B-9B94-E823-FC106EBB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348" y="2356986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EB978142-8BF0-C6E6-D4FF-98D1D9D3A156}"/>
                  </a:ext>
                </a:extLst>
              </p:cNvPr>
              <p:cNvSpPr txBox="1"/>
              <p:nvPr/>
            </p:nvSpPr>
            <p:spPr>
              <a:xfrm>
                <a:off x="7071874" y="4750840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=216,5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EB978142-8BF0-C6E6-D4FF-98D1D9D3A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74" y="4750840"/>
                <a:ext cx="19211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6">
            <a:extLst>
              <a:ext uri="{FF2B5EF4-FFF2-40B4-BE49-F238E27FC236}">
                <a16:creationId xmlns:a16="http://schemas.microsoft.com/office/drawing/2014/main" id="{985E5F58-40A1-CE3F-1545-FB5FE03AD36E}"/>
              </a:ext>
            </a:extLst>
          </p:cNvPr>
          <p:cNvSpPr txBox="1"/>
          <p:nvPr/>
        </p:nvSpPr>
        <p:spPr>
          <a:xfrm>
            <a:off x="7930669" y="3628589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7849912F-7E8E-0918-3474-C42F122864FF}"/>
                  </a:ext>
                </a:extLst>
              </p:cNvPr>
              <p:cNvSpPr txBox="1"/>
              <p:nvPr/>
            </p:nvSpPr>
            <p:spPr>
              <a:xfrm>
                <a:off x="7355566" y="2462499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7849912F-7E8E-0918-3474-C42F1228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566" y="2462499"/>
                <a:ext cx="1921163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91144A-7078-9618-493D-99ABC27A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0" y="2379495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C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31445" y="2654343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45" y="2654343"/>
                <a:ext cx="1764555" cy="646331"/>
              </a:xfrm>
              <a:prstGeom prst="rect">
                <a:avLst/>
              </a:prstGeom>
              <a:blipFill>
                <a:blip r:embed="rId4"/>
                <a:stretch>
                  <a:fillRect l="-311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75115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12" name="Retângulo 24">
            <a:extLst>
              <a:ext uri="{FF2B5EF4-FFF2-40B4-BE49-F238E27FC236}">
                <a16:creationId xmlns:a16="http://schemas.microsoft.com/office/drawing/2014/main" id="{E04C0ECA-F4BF-2248-085E-87E0BD1B36C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2B5A21F-D1E7-8E5D-D10E-A548AC4DE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01" y="2356985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2609154-A2EE-8E95-0374-8099C2C0D7D8}"/>
                  </a:ext>
                </a:extLst>
              </p:cNvPr>
              <p:cNvSpPr txBox="1"/>
              <p:nvPr/>
            </p:nvSpPr>
            <p:spPr>
              <a:xfrm>
                <a:off x="6868133" y="4740151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=209,0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2609154-A2EE-8E95-0374-8099C2C0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33" y="4740151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6">
            <a:extLst>
              <a:ext uri="{FF2B5EF4-FFF2-40B4-BE49-F238E27FC236}">
                <a16:creationId xmlns:a16="http://schemas.microsoft.com/office/drawing/2014/main" id="{EC8934BC-5D35-E807-881D-08870CC07C78}"/>
              </a:ext>
            </a:extLst>
          </p:cNvPr>
          <p:cNvSpPr txBox="1"/>
          <p:nvPr/>
        </p:nvSpPr>
        <p:spPr>
          <a:xfrm>
            <a:off x="7781349" y="3557453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2AA823FA-749E-02BD-4A5F-22430894CF40}"/>
                  </a:ext>
                </a:extLst>
              </p:cNvPr>
              <p:cNvSpPr txBox="1"/>
              <p:nvPr/>
            </p:nvSpPr>
            <p:spPr>
              <a:xfrm>
                <a:off x="7206246" y="2391363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2AA823FA-749E-02BD-4A5F-22430894C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46" y="2391363"/>
                <a:ext cx="192116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0637E6-86CC-8357-6BEE-EBCF0A56894F}"/>
                  </a:ext>
                </a:extLst>
              </p:cNvPr>
              <p:cNvSpPr txBox="1"/>
              <p:nvPr/>
            </p:nvSpPr>
            <p:spPr>
              <a:xfrm>
                <a:off x="1473619" y="4770973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=171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=209,0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0637E6-86CC-8357-6BEE-EBCF0A568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19" y="4770973"/>
                <a:ext cx="192116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69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4EF63-5779-20E0-3D90-72B9CAAA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D11A7-F405-A500-9378-3394D986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de estabilidade de fases</a:t>
            </a:r>
          </a:p>
          <a:p>
            <a:r>
              <a:rPr lang="pt-BR" dirty="0"/>
              <a:t>Cálculo das condições de formação de hidrato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74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EA972-215F-403E-1EE3-8957AD4A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 ponto crítico do gás denso</a:t>
            </a:r>
          </a:p>
        </p:txBody>
      </p:sp>
    </p:spTree>
    <p:extLst>
      <p:ext uri="{BB962C8B-B14F-4D97-AF65-F5344CB8AC3E}">
        <p14:creationId xmlns:p14="http://schemas.microsoft.com/office/powerpoint/2010/main" val="37248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B7A972-7B52-DB7F-88F2-80B270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3" y="1838036"/>
            <a:ext cx="4990982" cy="4641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/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/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4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B0A399-6357-1D1D-E2F9-DE203E10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9" y="2235659"/>
            <a:ext cx="4768177" cy="4478815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04221E1C-8FE8-0143-2696-CC8B8613E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235659"/>
            <a:ext cx="4768177" cy="44788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FA7B90-CB25-BED5-4FE2-5A31D9C12413}"/>
              </a:ext>
            </a:extLst>
          </p:cNvPr>
          <p:cNvSpPr txBox="1"/>
          <p:nvPr/>
        </p:nvSpPr>
        <p:spPr>
          <a:xfrm>
            <a:off x="2606040" y="1728216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Bolha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619D36-6734-61A5-AD90-19C8BC18F4EA}"/>
              </a:ext>
            </a:extLst>
          </p:cNvPr>
          <p:cNvSpPr txBox="1"/>
          <p:nvPr/>
        </p:nvSpPr>
        <p:spPr>
          <a:xfrm>
            <a:off x="8360666" y="171550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Orvalho T</a:t>
            </a:r>
          </a:p>
        </p:txBody>
      </p:sp>
    </p:spTree>
    <p:extLst>
      <p:ext uri="{BB962C8B-B14F-4D97-AF65-F5344CB8AC3E}">
        <p14:creationId xmlns:p14="http://schemas.microsoft.com/office/powerpoint/2010/main" val="52164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  <a:br>
              <a:rPr lang="pt-BR" dirty="0"/>
            </a:br>
            <a:r>
              <a:rPr lang="pt-BR" sz="1800" dirty="0"/>
              <a:t>Complemento via cálculo de flash</a:t>
            </a:r>
            <a:endParaRPr lang="pt-BR" dirty="0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49DC7319-EBE8-88F8-2251-9F3C0917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69" y="2084832"/>
            <a:ext cx="7903520" cy="4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</a:t>
            </a:r>
            <a:r>
              <a:rPr lang="pt-BR" dirty="0" err="1"/>
              <a:t>dA</a:t>
            </a:r>
            <a:r>
              <a:rPr lang="pt-BR" dirty="0"/>
              <a:t> mistura</a:t>
            </a:r>
            <a:br>
              <a:rPr lang="pt-BR" dirty="0"/>
            </a:br>
            <a:r>
              <a:rPr lang="pt-BR" sz="2800" dirty="0"/>
              <a:t>Abordagem rigorosa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1BEA8-FD2A-10B9-32BE-0849B0C10258}"/>
              </a:ext>
            </a:extLst>
          </p:cNvPr>
          <p:cNvSpPr txBox="1"/>
          <p:nvPr/>
        </p:nvSpPr>
        <p:spPr>
          <a:xfrm>
            <a:off x="701964" y="19813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Heidemann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Khalil (1980)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/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9" y="2567290"/>
                <a:ext cx="3288145" cy="1203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/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940742"/>
                <a:ext cx="2337908" cy="869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/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D3D2ADE2-FF74-FBD8-8F12-982285A11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59" y="1864750"/>
            <a:ext cx="3781941" cy="44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2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da mistura</a:t>
            </a:r>
            <a:br>
              <a:rPr lang="pt-BR" dirty="0"/>
            </a:br>
            <a:r>
              <a:rPr lang="pt-BR" sz="2800" dirty="0"/>
              <a:t>Abordagens aproximadas</a:t>
            </a:r>
            <a:endParaRPr lang="pt-BR" dirty="0"/>
          </a:p>
        </p:txBody>
      </p:sp>
      <p:pic>
        <p:nvPicPr>
          <p:cNvPr id="6" name="Picture 5" descr="A diagram of a algorithm&#10;&#10;Description automatically generated">
            <a:extLst>
              <a:ext uri="{FF2B5EF4-FFF2-40B4-BE49-F238E27FC236}">
                <a16:creationId xmlns:a16="http://schemas.microsoft.com/office/drawing/2014/main" id="{B9A4CA00-2C7E-FA64-ABD4-636A74B5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84" y="2621042"/>
            <a:ext cx="4050968" cy="3651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EF147-A7E3-70A0-6E88-53787CACF6F9}"/>
              </a:ext>
            </a:extLst>
          </p:cNvPr>
          <p:cNvSpPr txBox="1"/>
          <p:nvPr/>
        </p:nvSpPr>
        <p:spPr>
          <a:xfrm>
            <a:off x="1190382" y="2084832"/>
            <a:ext cx="5581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dirty="0"/>
              <a:t>Aproximação por composição similar entre líquido e vapor</a:t>
            </a:r>
          </a:p>
        </p:txBody>
      </p:sp>
    </p:spTree>
    <p:extLst>
      <p:ext uri="{BB962C8B-B14F-4D97-AF65-F5344CB8AC3E}">
        <p14:creationId xmlns:p14="http://schemas.microsoft.com/office/powerpoint/2010/main" val="212681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termodinâmica: Validação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08394-F13F-0F75-0D7F-B96EF233AD74}"/>
              </a:ext>
            </a:extLst>
          </p:cNvPr>
          <p:cNvSpPr txBox="1"/>
          <p:nvPr/>
        </p:nvSpPr>
        <p:spPr>
          <a:xfrm>
            <a:off x="757382" y="2084832"/>
            <a:ext cx="8608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A:</a:t>
            </a:r>
          </a:p>
          <a:p>
            <a:r>
              <a:rPr lang="pt-BR" dirty="0"/>
              <a:t>	36,9 % de CO2 / 35,0 % de CH4 / 28,1 %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B:</a:t>
            </a:r>
          </a:p>
          <a:p>
            <a:r>
              <a:rPr lang="pt-BR" dirty="0"/>
              <a:t>	55,0 % de CO2 / 28,5 % de CH4 / 16,5 %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C:</a:t>
            </a:r>
          </a:p>
          <a:p>
            <a:r>
              <a:rPr lang="pt-BR" dirty="0"/>
              <a:t>	59,0 % de CO2 / 31,1 % de CH4 / 9,9 % de outros (H2O, N2, e C3+)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07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A6397C-34E7-006F-1260-39ED0BDD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9" y="2356986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Modelagem termodinâmica: </a:t>
            </a:r>
            <a:br>
              <a:rPr lang="pt-BR" sz="4800" dirty="0"/>
            </a:br>
            <a:r>
              <a:rPr lang="pt-BR" sz="2000" dirty="0"/>
              <a:t>condição A corrente de gás denso (42,1 % DE co2 E 45,0 % DE ch4)</a:t>
            </a:r>
            <a:endParaRPr lang="pt-BR" sz="44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/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4A64B-9331-6FA1-5F70-FD4F0E3C5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47" y="4778066"/>
                <a:ext cx="192116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391" y="2399062"/>
                <a:ext cx="1921163" cy="646331"/>
              </a:xfrm>
              <a:prstGeom prst="rect">
                <a:avLst/>
              </a:prstGeom>
              <a:blipFill>
                <a:blip r:embed="rId7"/>
                <a:stretch>
                  <a:fillRect l="-285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3666091" y="3493587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22" name="Retângulo 24">
            <a:extLst>
              <a:ext uri="{FF2B5EF4-FFF2-40B4-BE49-F238E27FC236}">
                <a16:creationId xmlns:a16="http://schemas.microsoft.com/office/drawing/2014/main" id="{F91A3E76-757D-C8C5-610A-6A9462BE308D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77F967D7-B1F1-FABA-C20F-CEB062520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106" y="2356986"/>
            <a:ext cx="5394514" cy="356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BE72FC2-5659-F8AC-E2F1-CE396C298D33}"/>
                  </a:ext>
                </a:extLst>
              </p:cNvPr>
              <p:cNvSpPr txBox="1"/>
              <p:nvPr/>
            </p:nvSpPr>
            <p:spPr>
              <a:xfrm>
                <a:off x="6913155" y="4747337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=206,4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6BE72FC2-5659-F8AC-E2F1-CE396C298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155" y="4747337"/>
                <a:ext cx="19211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6">
            <a:extLst>
              <a:ext uri="{FF2B5EF4-FFF2-40B4-BE49-F238E27FC236}">
                <a16:creationId xmlns:a16="http://schemas.microsoft.com/office/drawing/2014/main" id="{B7C79785-FB30-B68E-3FE3-F0CB4887C24B}"/>
              </a:ext>
            </a:extLst>
          </p:cNvPr>
          <p:cNvSpPr txBox="1"/>
          <p:nvPr/>
        </p:nvSpPr>
        <p:spPr>
          <a:xfrm>
            <a:off x="7771950" y="3625086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8EAD35BE-4518-6ADE-7572-018918EB0980}"/>
                  </a:ext>
                </a:extLst>
              </p:cNvPr>
              <p:cNvSpPr txBox="1"/>
              <p:nvPr/>
            </p:nvSpPr>
            <p:spPr>
              <a:xfrm>
                <a:off x="7196847" y="2458996"/>
                <a:ext cx="192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</a:t>
                </a:r>
              </a:p>
            </p:txBody>
          </p:sp>
        </mc:Choice>
        <mc:Fallback xmlns="">
          <p:sp>
            <p:nvSpPr>
              <p:cNvPr id="10" name="TextBox 21">
                <a:extLst>
                  <a:ext uri="{FF2B5EF4-FFF2-40B4-BE49-F238E27FC236}">
                    <a16:creationId xmlns:a16="http://schemas.microsoft.com/office/drawing/2014/main" id="{8EAD35BE-4518-6ADE-7572-018918EB0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847" y="2458996"/>
                <a:ext cx="1921163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509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D6DA6DDD290D4CB693EB1EA176B7F5" ma:contentTypeVersion="11" ma:contentTypeDescription="Crie um novo documento." ma:contentTypeScope="" ma:versionID="174870f78a1069097fe531571ec88ae2">
  <xsd:schema xmlns:xsd="http://www.w3.org/2001/XMLSchema" xmlns:xs="http://www.w3.org/2001/XMLSchema" xmlns:p="http://schemas.microsoft.com/office/2006/metadata/properties" xmlns:ns2="a657ad6a-4bd8-4e05-b6c5-8fface38bd17" xmlns:ns3="60b4f1c4-0b9a-4933-866f-f680800fca14" targetNamespace="http://schemas.microsoft.com/office/2006/metadata/properties" ma:root="true" ma:fieldsID="23b620509f1d2160b80a7be2c9ad6cb7" ns2:_="" ns3:_="">
    <xsd:import namespace="a657ad6a-4bd8-4e05-b6c5-8fface38bd17"/>
    <xsd:import namespace="60b4f1c4-0b9a-4933-866f-f680800fca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7ad6a-4bd8-4e05-b6c5-8fface38bd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6e44727b-49ea-47b7-9372-2c371a13fb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4f1c4-0b9a-4933-866f-f680800fca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2dcc4b-78fc-472b-b6f3-eacc18824ddf}" ma:internalName="TaxCatchAll" ma:showField="CatchAllData" ma:web="60b4f1c4-0b9a-4933-866f-f680800fc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3F9900-31AD-4E5A-A2E5-1BB985366F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7ad6a-4bd8-4e05-b6c5-8fface38bd17"/>
    <ds:schemaRef ds:uri="60b4f1c4-0b9a-4933-866f-f680800fc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DBECCC-452B-4037-91FA-0CCE60D1A1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3630</TotalTime>
  <Words>467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Aptos</vt:lpstr>
      <vt:lpstr>Arial</vt:lpstr>
      <vt:lpstr>Cambria Math</vt:lpstr>
      <vt:lpstr>Times New Roman</vt:lpstr>
      <vt:lpstr>Tw Cen MT</vt:lpstr>
      <vt:lpstr>Tw Cen MT Condensed</vt:lpstr>
      <vt:lpstr>Wingdings 3</vt:lpstr>
      <vt:lpstr>Integral</vt:lpstr>
      <vt:lpstr>Acompanhamento EQUIPE</vt:lpstr>
      <vt:lpstr>Avaliação do ponto crítico do gás denso</vt:lpstr>
      <vt:lpstr>Modelagem termodinâmica</vt:lpstr>
      <vt:lpstr>Cálculo do envelope de fases</vt:lpstr>
      <vt:lpstr>Cálculo do envelope de fases Complemento via cálculo de flash</vt:lpstr>
      <vt:lpstr>Cálculo do ponto crítico dA mistura Abordagem rigorosa</vt:lpstr>
      <vt:lpstr>Cálculo do Ponto crítico da mistura Abordagens aproximadas</vt:lpstr>
      <vt:lpstr>Modelagem termodinâmica: Validação</vt:lpstr>
      <vt:lpstr>Modelagem termodinâmica:  condição A corrente de gás denso (42,1 % DE co2 E 45,0 % DE ch4)</vt:lpstr>
      <vt:lpstr>Modelagem termodinâmica:  CONDIÇÃO B corrente de gás denso (42,1 % DE co2 E 45,0 % DE ch4)</vt:lpstr>
      <vt:lpstr>Modelagem termodinâmica:  condição C corrente de gás denso (42,1 % DE co2 E 45,0 % DE ch4)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Acompanhamento EQUIPE</dc:title>
  <dc:creator>Daniel Santana</dc:creator>
  <cp:lastModifiedBy>Rodrigo Lima Meira</cp:lastModifiedBy>
  <cp:revision>18</cp:revision>
  <dcterms:created xsi:type="dcterms:W3CDTF">2024-06-17T16:47:30Z</dcterms:created>
  <dcterms:modified xsi:type="dcterms:W3CDTF">2024-08-28T16:57:02Z</dcterms:modified>
</cp:coreProperties>
</file>